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50" d="100"/>
          <a:sy n="50" d="100"/>
        </p:scale>
        <p:origin x="-1744" y="-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pak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pak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300">
                <a:solidFill>
                  <a:srgbClr val="FF0000"/>
                </a:solidFill>
              </a:rPr>
              <a:t>Top 5 Unique categories</a:t>
            </a:r>
          </a:p>
        </c:rich>
      </c:tx>
      <c:layout>
        <c:manualLayout>
          <c:xMode val="edge"/>
          <c:yMode val="edge"/>
          <c:x val="0.3319930008748907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'Task 3_Final Content Data set'!$N$2</c:f>
              <c:strCache>
                <c:ptCount val="1"/>
                <c:pt idx="0">
                  <c:v>Ordered Reactions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'Task 3_Final Content Data set'!$M$3:$M$18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'Task 3_Final Content Data set'!$N$3:$N$18</c:f>
              <c:numCache>
                <c:formatCode>General</c:formatCode>
                <c:ptCount val="16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1686</c:v>
                </c:pt>
                <c:pt idx="5">
                  <c:v>1664</c:v>
                </c:pt>
                <c:pt idx="6">
                  <c:v>1661</c:v>
                </c:pt>
                <c:pt idx="7">
                  <c:v>1647</c:v>
                </c:pt>
                <c:pt idx="8">
                  <c:v>1457</c:v>
                </c:pt>
                <c:pt idx="9">
                  <c:v>1433</c:v>
                </c:pt>
                <c:pt idx="10">
                  <c:v>1395</c:v>
                </c:pt>
                <c:pt idx="11">
                  <c:v>1363</c:v>
                </c:pt>
                <c:pt idx="12">
                  <c:v>1338</c:v>
                </c:pt>
                <c:pt idx="13">
                  <c:v>1328</c:v>
                </c:pt>
                <c:pt idx="14">
                  <c:v>1248</c:v>
                </c:pt>
                <c:pt idx="15">
                  <c:v>1217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E3-4A7D-AE66-2FFB62531E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13605840"/>
        <c:axId val="813606256"/>
      </c:barChart>
      <c:catAx>
        <c:axId val="813605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606256"/>
        <c:crosses val="autoZero"/>
        <c:auto val="1"/>
        <c:lblAlgn val="ctr"/>
        <c:lblOffset val="100"/>
        <c:noMultiLvlLbl val="0"/>
      </c:catAx>
      <c:valAx>
        <c:axId val="813606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60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200">
                <a:solidFill>
                  <a:srgbClr val="FF0000"/>
                </a:solidFill>
              </a:rPr>
              <a:t>Number of Posts in a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'Task 3_Final Content Data set'!$O$2</c:f>
              <c:strCache>
                <c:ptCount val="1"/>
                <c:pt idx="0">
                  <c:v>Months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'Task 3_Final Content Data set'!$O$3:$O$14</c:f>
              <c:numCache>
                <c:formatCode>General</c:formatCode>
                <c:ptCount val="12"/>
                <c:pt idx="0">
                  <c:v>11</c:v>
                </c:pt>
                <c:pt idx="1">
                  <c:v>6</c:v>
                </c:pt>
                <c:pt idx="2">
                  <c:v>4</c:v>
                </c:pt>
                <c:pt idx="3">
                  <c:v>1</c:v>
                </c:pt>
                <c:pt idx="4">
                  <c:v>8</c:v>
                </c:pt>
                <c:pt idx="5">
                  <c:v>12</c:v>
                </c:pt>
                <c:pt idx="6">
                  <c:v>10</c:v>
                </c:pt>
                <c:pt idx="7">
                  <c:v>9</c:v>
                </c:pt>
                <c:pt idx="8">
                  <c:v>2</c:v>
                </c:pt>
                <c:pt idx="9">
                  <c:v>5</c:v>
                </c:pt>
                <c:pt idx="10">
                  <c:v>3</c:v>
                </c:pt>
                <c:pt idx="11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58-4205-A45A-BDCDB12285D0}"/>
            </c:ext>
          </c:extLst>
        </c:ser>
        <c:ser>
          <c:idx val="1"/>
          <c:order val="1"/>
          <c:tx>
            <c:strRef>
              <c:f>'Task 3_Final Content Data set'!$P$2</c:f>
              <c:strCache>
                <c:ptCount val="1"/>
                <c:pt idx="0">
                  <c:v>Posts in months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'Task 3_Final Content Data set'!$P$3:$P$14</c:f>
              <c:numCache>
                <c:formatCode>General</c:formatCode>
                <c:ptCount val="12"/>
                <c:pt idx="0">
                  <c:v>2032</c:v>
                </c:pt>
                <c:pt idx="1">
                  <c:v>2018</c:v>
                </c:pt>
                <c:pt idx="2">
                  <c:v>1972</c:v>
                </c:pt>
                <c:pt idx="3">
                  <c:v>2123</c:v>
                </c:pt>
                <c:pt idx="4">
                  <c:v>2112</c:v>
                </c:pt>
                <c:pt idx="5">
                  <c:v>2090</c:v>
                </c:pt>
                <c:pt idx="6">
                  <c:v>2052</c:v>
                </c:pt>
                <c:pt idx="7">
                  <c:v>2019</c:v>
                </c:pt>
                <c:pt idx="8">
                  <c:v>1911</c:v>
                </c:pt>
                <c:pt idx="9">
                  <c:v>2136</c:v>
                </c:pt>
                <c:pt idx="10">
                  <c:v>2012</c:v>
                </c:pt>
                <c:pt idx="11">
                  <c:v>2069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58-4205-A45A-BDCDB1228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1497760"/>
        <c:axId val="931496928"/>
      </c:lineChart>
      <c:catAx>
        <c:axId val="93149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496928"/>
        <c:crosses val="autoZero"/>
        <c:auto val="1"/>
        <c:lblAlgn val="ctr"/>
        <c:lblOffset val="100"/>
        <c:noMultiLvlLbl val="0"/>
      </c:catAx>
      <c:valAx>
        <c:axId val="93149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49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IPO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372E9C-E4AC-4F5E-B45D-317CF5E52B4B}"/>
              </a:ext>
            </a:extLst>
          </p:cNvPr>
          <p:cNvSpPr txBox="1"/>
          <p:nvPr/>
        </p:nvSpPr>
        <p:spPr>
          <a:xfrm>
            <a:off x="10744200" y="2183368"/>
            <a:ext cx="692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top 5 categories are Animal, Culture , Education and Public Speaking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3922A-B4AD-4B01-8DF2-A56E206DE893}"/>
              </a:ext>
            </a:extLst>
          </p:cNvPr>
          <p:cNvSpPr txBox="1"/>
          <p:nvPr/>
        </p:nvSpPr>
        <p:spPr>
          <a:xfrm>
            <a:off x="10946392" y="4738763"/>
            <a:ext cx="670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the Month of May, the posts are more. They should be prepared with extra tools and resources to handle huge amount of Data.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8E6829-A4D1-4645-A1E0-271DDFD186A3}"/>
              </a:ext>
            </a:extLst>
          </p:cNvPr>
          <p:cNvSpPr txBox="1"/>
          <p:nvPr/>
        </p:nvSpPr>
        <p:spPr>
          <a:xfrm>
            <a:off x="10896600" y="7519579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They should consider some small firms or third-party team to manage their </a:t>
            </a:r>
          </a:p>
          <a:p>
            <a:r>
              <a:rPr lang="en-CA" dirty="0"/>
              <a:t>data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991307" cy="3259683"/>
            <a:chOff x="0" y="0"/>
            <a:chExt cx="11988410" cy="434624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547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7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3819" y="1627292"/>
              <a:ext cx="11564591" cy="2718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lvl="1"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593655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CA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EAAE9-DE02-4AF0-B65B-E2C5496A3182}"/>
              </a:ext>
            </a:extLst>
          </p:cNvPr>
          <p:cNvSpPr txBox="1"/>
          <p:nvPr/>
        </p:nvSpPr>
        <p:spPr>
          <a:xfrm>
            <a:off x="8719949" y="2828985"/>
            <a:ext cx="7129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A" dirty="0"/>
          </a:p>
          <a:p>
            <a:pPr algn="l"/>
            <a:endParaRPr lang="en-CA" dirty="0"/>
          </a:p>
          <a:p>
            <a:pPr algn="l"/>
            <a:r>
              <a:rPr lang="en-CA" dirty="0"/>
              <a:t>Social Buzz is a rapidly growing company. They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need the help of an advisory firm to oversee their scaling process effectively. They have unstructured data and less resources to organize them other than technical resources.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Accenture has begun a 3 months of  POC. 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Goals: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An audit of their big data practice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Recommendations for a successful IPO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An analysis of their content categories that highlights the top 5 categories with the largest aggregate popularity </a:t>
            </a:r>
          </a:p>
          <a:p>
            <a:pPr algn="l"/>
            <a:endParaRPr lang="en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5000" y="6960839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611668" y="876300"/>
            <a:ext cx="9964482" cy="8520662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88213" y="853636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16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B37C9-121F-4710-8EAD-7C46DE1B1239}"/>
              </a:ext>
            </a:extLst>
          </p:cNvPr>
          <p:cNvSpPr txBox="1"/>
          <p:nvPr/>
        </p:nvSpPr>
        <p:spPr>
          <a:xfrm>
            <a:off x="2503377" y="3592239"/>
            <a:ext cx="6941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    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Over </a:t>
            </a:r>
            <a:r>
              <a:rPr lang="en-CA" dirty="0">
                <a:solidFill>
                  <a:schemeClr val="bg1"/>
                </a:solidFill>
              </a:rPr>
              <a:t>100,000</a:t>
            </a:r>
            <a:r>
              <a:rPr lang="en-CA" dirty="0"/>
              <a:t> pieces of contents per day.</a:t>
            </a:r>
          </a:p>
          <a:p>
            <a:r>
              <a:rPr lang="en-CA" dirty="0"/>
              <a:t>     </a:t>
            </a:r>
          </a:p>
          <a:p>
            <a:r>
              <a:rPr lang="en-CA" dirty="0"/>
              <a:t>	Over </a:t>
            </a:r>
            <a:r>
              <a:rPr lang="en-CA" dirty="0">
                <a:solidFill>
                  <a:schemeClr val="bg1"/>
                </a:solidFill>
              </a:rPr>
              <a:t>36,500,000 </a:t>
            </a:r>
            <a:r>
              <a:rPr lang="en-CA" dirty="0"/>
              <a:t>pieces of content in 1 years.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32B623-53A2-49CD-898F-31796DD96424}"/>
              </a:ext>
            </a:extLst>
          </p:cNvPr>
          <p:cNvSpPr txBox="1"/>
          <p:nvPr/>
        </p:nvSpPr>
        <p:spPr>
          <a:xfrm>
            <a:off x="2363313" y="5325260"/>
            <a:ext cx="6809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How to capitalize so much data </a:t>
            </a:r>
          </a:p>
          <a:p>
            <a:endParaRPr lang="en-CA" dirty="0"/>
          </a:p>
          <a:p>
            <a:r>
              <a:rPr lang="en-CA" dirty="0"/>
              <a:t>Analyze the top 5 categories of Content of Social Buzz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39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0EC0B6-C861-4395-AB1D-E4798293387A}"/>
              </a:ext>
            </a:extLst>
          </p:cNvPr>
          <p:cNvSpPr txBox="1"/>
          <p:nvPr/>
        </p:nvSpPr>
        <p:spPr>
          <a:xfrm>
            <a:off x="14216042" y="1789232"/>
            <a:ext cx="376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Myself</a:t>
            </a:r>
          </a:p>
          <a:p>
            <a:r>
              <a:rPr lang="en-CA" b="1" i="1" dirty="0"/>
              <a:t>Data Analyst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2FEBA6-86B3-4FD3-BE3D-6BB53A513263}"/>
              </a:ext>
            </a:extLst>
          </p:cNvPr>
          <p:cNvSpPr txBox="1"/>
          <p:nvPr/>
        </p:nvSpPr>
        <p:spPr>
          <a:xfrm>
            <a:off x="14247003" y="4657189"/>
            <a:ext cx="372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Marcus Rampton</a:t>
            </a:r>
          </a:p>
          <a:p>
            <a:r>
              <a:rPr lang="en-CA" b="1" i="1" dirty="0"/>
              <a:t>Senior Principal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4F68BD-F5BE-4883-9E52-B51119718F6F}"/>
              </a:ext>
            </a:extLst>
          </p:cNvPr>
          <p:cNvSpPr txBox="1"/>
          <p:nvPr/>
        </p:nvSpPr>
        <p:spPr>
          <a:xfrm>
            <a:off x="14240889" y="7691664"/>
            <a:ext cx="3710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Andrew Fleming</a:t>
            </a:r>
            <a:endParaRPr lang="en-CA" b="1" i="1" dirty="0"/>
          </a:p>
          <a:p>
            <a:r>
              <a:rPr lang="en-CA" b="1" i="1" dirty="0"/>
              <a:t>Chief Technology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16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7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ADD91-314A-4532-B074-7DCF96DA8910}"/>
              </a:ext>
            </a:extLst>
          </p:cNvPr>
          <p:cNvSpPr txBox="1"/>
          <p:nvPr/>
        </p:nvSpPr>
        <p:spPr>
          <a:xfrm>
            <a:off x="3872463" y="157115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F078C5-22C2-4180-BB48-A81C3BA41863}"/>
              </a:ext>
            </a:extLst>
          </p:cNvPr>
          <p:cNvSpPr txBox="1"/>
          <p:nvPr/>
        </p:nvSpPr>
        <p:spPr>
          <a:xfrm>
            <a:off x="5764133" y="3061289"/>
            <a:ext cx="371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Cleaning</a:t>
            </a:r>
          </a:p>
          <a:p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CF43F5-3B34-4FA3-87F1-B32902F66B6F}"/>
              </a:ext>
            </a:extLst>
          </p:cNvPr>
          <p:cNvSpPr txBox="1"/>
          <p:nvPr/>
        </p:nvSpPr>
        <p:spPr>
          <a:xfrm>
            <a:off x="7626237" y="4701905"/>
            <a:ext cx="286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Modelling</a:t>
            </a:r>
          </a:p>
          <a:p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71171D-0DC9-4DBA-BB96-A8A6D33D2952}"/>
              </a:ext>
            </a:extLst>
          </p:cNvPr>
          <p:cNvSpPr txBox="1"/>
          <p:nvPr/>
        </p:nvSpPr>
        <p:spPr>
          <a:xfrm>
            <a:off x="9324443" y="6121080"/>
            <a:ext cx="263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</a:t>
            </a:r>
          </a:p>
          <a:p>
            <a:endParaRPr lang="en-CA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ED8931-7BAD-412D-A48A-8E86ADCD0CF9}"/>
              </a:ext>
            </a:extLst>
          </p:cNvPr>
          <p:cNvSpPr txBox="1"/>
          <p:nvPr/>
        </p:nvSpPr>
        <p:spPr>
          <a:xfrm>
            <a:off x="11337710" y="7733168"/>
            <a:ext cx="336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Insights Presentation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21B6CA-8132-4334-8689-0D123DF9330B}"/>
              </a:ext>
            </a:extLst>
          </p:cNvPr>
          <p:cNvSpPr txBox="1"/>
          <p:nvPr/>
        </p:nvSpPr>
        <p:spPr>
          <a:xfrm>
            <a:off x="1028700" y="2476500"/>
            <a:ext cx="1504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16 Unique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Out of  16 the top 5 categories are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A100FF"/>
                </a:solidFill>
              </a:rPr>
              <a:t>Animals, Cooking, Culture, Dog,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A1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the Month of </a:t>
            </a:r>
            <a:r>
              <a:rPr lang="en-CA" dirty="0">
                <a:solidFill>
                  <a:srgbClr val="A100FF"/>
                </a:solidFill>
              </a:rPr>
              <a:t>May</a:t>
            </a:r>
            <a:r>
              <a:rPr lang="en-CA" dirty="0"/>
              <a:t>, the  number of posts are more around, </a:t>
            </a:r>
            <a:r>
              <a:rPr lang="en-CA" dirty="0">
                <a:solidFill>
                  <a:srgbClr val="A100FF"/>
                </a:solidFill>
              </a:rPr>
              <a:t>2136</a:t>
            </a:r>
            <a:r>
              <a:rPr lang="en-CA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804004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7892F60C-C982-446C-AE88-5E68D255B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383527"/>
              </p:ext>
            </p:extLst>
          </p:nvPr>
        </p:nvGraphicFramePr>
        <p:xfrm>
          <a:off x="2895599" y="1807535"/>
          <a:ext cx="13053914" cy="6517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D4C1BB6-739D-4F77-93F9-F34D5CD568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030207"/>
              </p:ext>
            </p:extLst>
          </p:nvPr>
        </p:nvGraphicFramePr>
        <p:xfrm>
          <a:off x="3779809" y="1638300"/>
          <a:ext cx="11841191" cy="583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9743</TotalTime>
  <Words>294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Clear Sans Regular Bold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Rupak Mukhopadhyay</cp:lastModifiedBy>
  <cp:revision>22</cp:revision>
  <dcterms:created xsi:type="dcterms:W3CDTF">2006-08-16T00:00:00Z</dcterms:created>
  <dcterms:modified xsi:type="dcterms:W3CDTF">2023-06-23T15:11:10Z</dcterms:modified>
  <dc:identifier>DAEhDyfaYKE</dc:identifier>
</cp:coreProperties>
</file>